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7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Renaissance Art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What to look for, why it’s awesome.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05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642594"/>
            <a:ext cx="10442620" cy="1371600"/>
          </a:xfrm>
        </p:spPr>
        <p:txBody>
          <a:bodyPr/>
          <a:lstStyle/>
          <a:p>
            <a:r>
              <a:rPr lang="en-US" dirty="0" smtClean="0"/>
              <a:t>6. Classical Themes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2103120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return to the “Classical” period, before all the bad times.</a:t>
            </a:r>
          </a:p>
          <a:p>
            <a:r>
              <a:rPr lang="en-US" sz="2800" dirty="0" smtClean="0"/>
              <a:t>Greek and Roman gods</a:t>
            </a:r>
          </a:p>
          <a:p>
            <a:r>
              <a:rPr lang="en-US" sz="2800" dirty="0" smtClean="0"/>
              <a:t>Legends</a:t>
            </a:r>
          </a:p>
          <a:p>
            <a:r>
              <a:rPr lang="en-US" sz="2800" dirty="0" smtClean="0"/>
              <a:t>Christian stories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503" y="2817023"/>
            <a:ext cx="1991449" cy="3538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3529" y="2817023"/>
            <a:ext cx="2459352" cy="35174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8496" y="3174273"/>
            <a:ext cx="2624430" cy="318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Renaissance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08867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Renaissance masters changed art, how we think about art, and even the purpose of art. </a:t>
            </a:r>
          </a:p>
          <a:p>
            <a:endParaRPr lang="en-US" sz="3200" dirty="0"/>
          </a:p>
          <a:p>
            <a:pPr marL="0" indent="0">
              <a:buNone/>
            </a:pPr>
            <a:endParaRPr lang="en-US" sz="3200" dirty="0" smtClean="0"/>
          </a:p>
          <a:p>
            <a:r>
              <a:rPr lang="en-US" sz="3200" dirty="0" smtClean="0"/>
              <a:t>As you select a piece of artwork for your project, keep these characteristics in mind and pick one that you love!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972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065" y="642594"/>
            <a:ext cx="10494135" cy="1371600"/>
          </a:xfrm>
        </p:spPr>
        <p:txBody>
          <a:bodyPr/>
          <a:lstStyle/>
          <a:p>
            <a:r>
              <a:rPr lang="en-US" dirty="0" smtClean="0"/>
              <a:t>Background: “Rebirth”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065" y="2103120"/>
            <a:ext cx="11011436" cy="39319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Renaissance was a response to the turmoil and destruction of the Middle Ages lasting from around 1350-1600. The Renaissance was characterized by a </a:t>
            </a:r>
            <a:r>
              <a:rPr lang="en-US" sz="2400" i="1" dirty="0" smtClean="0"/>
              <a:t>rebirth </a:t>
            </a:r>
            <a:r>
              <a:rPr lang="en-US" sz="2400" dirty="0" smtClean="0"/>
              <a:t>of classical ideas, art, and education. </a:t>
            </a:r>
          </a:p>
          <a:p>
            <a:pPr marL="0" indent="0">
              <a:buNone/>
            </a:pPr>
            <a:r>
              <a:rPr lang="en-US" sz="2400" dirty="0" smtClean="0"/>
              <a:t> </a:t>
            </a:r>
          </a:p>
          <a:p>
            <a:pPr lvl="1"/>
            <a:r>
              <a:rPr lang="en-US" sz="2200" dirty="0" smtClean="0"/>
              <a:t>Humanism- Education should be well rounded, not </a:t>
            </a:r>
            <a:r>
              <a:rPr lang="en-US" sz="2200" smtClean="0"/>
              <a:t>just religious.</a:t>
            </a:r>
            <a:endParaRPr lang="en-US" sz="2200" dirty="0" smtClean="0"/>
          </a:p>
          <a:p>
            <a:pPr lvl="1"/>
            <a:r>
              <a:rPr lang="en-US" sz="2200" dirty="0" smtClean="0"/>
              <a:t>Individualism- Everyone is important.</a:t>
            </a:r>
          </a:p>
          <a:p>
            <a:pPr lvl="1"/>
            <a:r>
              <a:rPr lang="en-US" sz="2200" dirty="0" smtClean="0"/>
              <a:t>Philosophy- Question everything, form new ideas. </a:t>
            </a:r>
          </a:p>
          <a:p>
            <a:pPr lvl="1"/>
            <a:r>
              <a:rPr lang="en-US" sz="2200" dirty="0" smtClean="0"/>
              <a:t>Art- Apply new ideas to return to classical themes. 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2490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07123"/>
            <a:ext cx="10058400" cy="1371600"/>
          </a:xfrm>
        </p:spPr>
        <p:txBody>
          <a:bodyPr/>
          <a:lstStyle/>
          <a:p>
            <a:r>
              <a:rPr lang="en-US" dirty="0" smtClean="0"/>
              <a:t>Renaissance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45280"/>
            <a:ext cx="10058400" cy="44897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Like the Renaissance in general, the art from this period sought a “rebirth” of classical techniques, art forms, and subject matter. </a:t>
            </a:r>
          </a:p>
          <a:p>
            <a:r>
              <a:rPr lang="en-US" sz="2400" dirty="0" smtClean="0"/>
              <a:t>However, it also incorporated new techniques, technology, and ideas!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057" y="3118801"/>
            <a:ext cx="2181633" cy="32036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4188" y="3312143"/>
            <a:ext cx="5369379" cy="30102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575" y="3204263"/>
            <a:ext cx="2123123" cy="317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943" y="578200"/>
            <a:ext cx="10058400" cy="1371600"/>
          </a:xfrm>
        </p:spPr>
        <p:txBody>
          <a:bodyPr/>
          <a:lstStyle/>
          <a:p>
            <a:r>
              <a:rPr lang="en-US" dirty="0" smtClean="0"/>
              <a:t>Appreciating Renaissance Artwork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943" y="1777285"/>
            <a:ext cx="10869769" cy="4257755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Renaissance art has several distinct characteristics that set it apart and make it awesome:</a:t>
            </a:r>
          </a:p>
          <a:p>
            <a:endParaRPr lang="en-US" sz="2400" dirty="0"/>
          </a:p>
          <a:p>
            <a:pPr lvl="1"/>
            <a:r>
              <a:rPr lang="en-US" sz="2800" b="1" dirty="0" smtClean="0"/>
              <a:t>Dramatic forms and expressive gestures</a:t>
            </a:r>
            <a:endParaRPr lang="en-US" sz="2800" dirty="0"/>
          </a:p>
          <a:p>
            <a:pPr lvl="1"/>
            <a:r>
              <a:rPr lang="en-US" sz="2800" b="1" dirty="0" smtClean="0"/>
              <a:t>Perspective</a:t>
            </a:r>
            <a:endParaRPr lang="en-US" sz="2800" dirty="0" smtClean="0"/>
          </a:p>
          <a:p>
            <a:pPr lvl="1"/>
            <a:r>
              <a:rPr lang="en-US" sz="2800" b="1" dirty="0" smtClean="0"/>
              <a:t>Atmosphere</a:t>
            </a:r>
            <a:endParaRPr lang="en-US" sz="2800" dirty="0"/>
          </a:p>
          <a:p>
            <a:pPr lvl="1"/>
            <a:r>
              <a:rPr lang="en-US" sz="2800" b="1" dirty="0" smtClean="0"/>
              <a:t>Chiaroscuro</a:t>
            </a:r>
            <a:endParaRPr lang="en-US" sz="2800" dirty="0"/>
          </a:p>
          <a:p>
            <a:pPr lvl="1"/>
            <a:r>
              <a:rPr lang="en-US" sz="2800" b="1" dirty="0" smtClean="0"/>
              <a:t>Opulence</a:t>
            </a:r>
            <a:endParaRPr lang="en-US" sz="2800" dirty="0"/>
          </a:p>
          <a:p>
            <a:pPr lvl="1"/>
            <a:r>
              <a:rPr lang="en-US" sz="2800" b="1" dirty="0" smtClean="0"/>
              <a:t>Classical Themes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549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642594"/>
            <a:ext cx="10442620" cy="1371600"/>
          </a:xfrm>
        </p:spPr>
        <p:txBody>
          <a:bodyPr/>
          <a:lstStyle/>
          <a:p>
            <a:r>
              <a:rPr lang="en-US" dirty="0" smtClean="0"/>
              <a:t>1. Dramatic Forms, Expressive Gestures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2103120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/>
              <a:t>Action, people doing cool </a:t>
            </a:r>
            <a:r>
              <a:rPr lang="en-US" sz="2800" dirty="0" smtClean="0"/>
              <a:t>things, people in complicated poses.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506" y="2808178"/>
            <a:ext cx="2596495" cy="34619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630" y="2991057"/>
            <a:ext cx="4201200" cy="30439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229" y="3139575"/>
            <a:ext cx="31432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217591"/>
            <a:ext cx="10442620" cy="1371600"/>
          </a:xfrm>
        </p:spPr>
        <p:txBody>
          <a:bodyPr/>
          <a:lstStyle/>
          <a:p>
            <a:r>
              <a:rPr lang="en-US" dirty="0" smtClean="0"/>
              <a:t>2.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580" y="1394782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Using lines to add realistic depth and angles. </a:t>
            </a:r>
          </a:p>
          <a:p>
            <a:r>
              <a:rPr lang="en-US" sz="2800" dirty="0" smtClean="0"/>
              <a:t>Renaissance art looked awesome!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670" y="2736060"/>
            <a:ext cx="6499874" cy="3509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26" y="2736059"/>
            <a:ext cx="6499873" cy="35093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951" y="1386053"/>
            <a:ext cx="3849509" cy="4859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3668" y="2263557"/>
            <a:ext cx="4438074" cy="398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1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642594"/>
            <a:ext cx="10442620" cy="1371600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2103120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Cool looking landscapes</a:t>
            </a:r>
          </a:p>
          <a:p>
            <a:r>
              <a:rPr lang="en-US" sz="2800" dirty="0" smtClean="0"/>
              <a:t>Wild, scary landscapes</a:t>
            </a:r>
          </a:p>
          <a:p>
            <a:r>
              <a:rPr lang="en-US" sz="2800" dirty="0" smtClean="0"/>
              <a:t>Weather, storms</a:t>
            </a:r>
          </a:p>
          <a:p>
            <a:r>
              <a:rPr lang="en-US" sz="2800" dirty="0" smtClean="0"/>
              <a:t>Detail!</a:t>
            </a:r>
          </a:p>
          <a:p>
            <a:r>
              <a:rPr lang="en-US" sz="2800" dirty="0" smtClean="0"/>
              <a:t>Blurry in the background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509" y="1442283"/>
            <a:ext cx="4428580" cy="4736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936" y="1203755"/>
            <a:ext cx="3432329" cy="51913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431" y="1104728"/>
            <a:ext cx="7197857" cy="529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7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642594"/>
            <a:ext cx="10442620" cy="1371600"/>
          </a:xfrm>
        </p:spPr>
        <p:txBody>
          <a:bodyPr/>
          <a:lstStyle/>
          <a:p>
            <a:r>
              <a:rPr lang="en-US" dirty="0"/>
              <a:t>4</a:t>
            </a:r>
            <a:r>
              <a:rPr lang="en-US" dirty="0" smtClean="0"/>
              <a:t>. Chiaroscuro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2103120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Chiaro</a:t>
            </a:r>
            <a:r>
              <a:rPr lang="en-US" sz="2800" dirty="0" smtClean="0"/>
              <a:t>- Light	</a:t>
            </a:r>
            <a:r>
              <a:rPr lang="en-US" sz="2800" dirty="0" err="1" smtClean="0"/>
              <a:t>Scuro</a:t>
            </a:r>
            <a:r>
              <a:rPr lang="en-US" sz="2800" dirty="0" smtClean="0"/>
              <a:t>- Shadow</a:t>
            </a:r>
          </a:p>
          <a:p>
            <a:r>
              <a:rPr lang="en-US" sz="2800" dirty="0" smtClean="0"/>
              <a:t>Awesome looking light and shadows.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747" y="744582"/>
            <a:ext cx="3992805" cy="5447211"/>
          </a:xfrm>
          <a:prstGeom prst="rect">
            <a:avLst/>
          </a:prstGeom>
        </p:spPr>
      </p:pic>
      <p:pic>
        <p:nvPicPr>
          <p:cNvPr id="1026" name="Picture 2" descr="http://c300221.r21.cf1.rackcdn.com/caravaggio-david-with-the-head-of-goliath-1609-1610-1343511792_or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277" y="642594"/>
            <a:ext cx="44862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26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642594"/>
            <a:ext cx="10442620" cy="1371600"/>
          </a:xfrm>
        </p:spPr>
        <p:txBody>
          <a:bodyPr/>
          <a:lstStyle/>
          <a:p>
            <a:r>
              <a:rPr lang="en-US" dirty="0"/>
              <a:t>5</a:t>
            </a:r>
            <a:r>
              <a:rPr lang="en-US" dirty="0" smtClean="0"/>
              <a:t>. Opulence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2103120"/>
            <a:ext cx="10326710" cy="3931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Riches</a:t>
            </a:r>
          </a:p>
          <a:p>
            <a:r>
              <a:rPr lang="en-US" sz="2800" dirty="0" smtClean="0"/>
              <a:t>Color </a:t>
            </a:r>
          </a:p>
          <a:p>
            <a:r>
              <a:rPr lang="en-US" sz="2800" dirty="0" smtClean="0"/>
              <a:t>Huge stuff </a:t>
            </a:r>
          </a:p>
          <a:p>
            <a:r>
              <a:rPr lang="en-US" sz="2800" dirty="0" smtClean="0"/>
              <a:t>Fancy things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085" y="774049"/>
            <a:ext cx="3939131" cy="5561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800" y="774049"/>
            <a:ext cx="7922730" cy="556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TC103457510[[fn=Savon]]</Template>
  <TotalTime>116</TotalTime>
  <Words>295</Words>
  <Application>Microsoft Office PowerPoint</Application>
  <PresentationFormat>Widescreen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Garamond</vt:lpstr>
      <vt:lpstr>Savon</vt:lpstr>
      <vt:lpstr>Renaissance Art</vt:lpstr>
      <vt:lpstr>Background: “Rebirth”</vt:lpstr>
      <vt:lpstr>Renaissance Art</vt:lpstr>
      <vt:lpstr>Appreciating Renaissance Artwork</vt:lpstr>
      <vt:lpstr>1. Dramatic Forms, Expressive Gestures</vt:lpstr>
      <vt:lpstr>2. Perspective</vt:lpstr>
      <vt:lpstr>3. Atmosphere</vt:lpstr>
      <vt:lpstr>4. Chiaroscuro</vt:lpstr>
      <vt:lpstr>5. Opulence</vt:lpstr>
      <vt:lpstr>6. Classical Themes</vt:lpstr>
      <vt:lpstr>Renaissance Art</vt:lpstr>
    </vt:vector>
  </TitlesOfParts>
  <Company>McGuffey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Renaissance Art</dc:title>
  <dc:creator>Anthony Raco</dc:creator>
  <cp:lastModifiedBy>Amanda Wolf</cp:lastModifiedBy>
  <cp:revision>13</cp:revision>
  <dcterms:created xsi:type="dcterms:W3CDTF">2014-11-10T23:30:38Z</dcterms:created>
  <dcterms:modified xsi:type="dcterms:W3CDTF">2015-11-17T04:57:54Z</dcterms:modified>
</cp:coreProperties>
</file>